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handoutMasterIdLst>
    <p:handoutMasterId r:id="rId66"/>
  </p:handoutMasterIdLst>
  <p:sldIdLst>
    <p:sldId id="256" r:id="rId2"/>
    <p:sldId id="257" r:id="rId3"/>
    <p:sldId id="261" r:id="rId4"/>
    <p:sldId id="258" r:id="rId5"/>
    <p:sldId id="307" r:id="rId6"/>
    <p:sldId id="308" r:id="rId7"/>
    <p:sldId id="262" r:id="rId8"/>
    <p:sldId id="259" r:id="rId9"/>
    <p:sldId id="309" r:id="rId10"/>
    <p:sldId id="263" r:id="rId11"/>
    <p:sldId id="265" r:id="rId12"/>
    <p:sldId id="266" r:id="rId13"/>
    <p:sldId id="310" r:id="rId14"/>
    <p:sldId id="260" r:id="rId15"/>
    <p:sldId id="264" r:id="rId16"/>
    <p:sldId id="267" r:id="rId17"/>
    <p:sldId id="268" r:id="rId18"/>
    <p:sldId id="269" r:id="rId19"/>
    <p:sldId id="270" r:id="rId20"/>
    <p:sldId id="271" r:id="rId21"/>
    <p:sldId id="272" r:id="rId22"/>
    <p:sldId id="311" r:id="rId23"/>
    <p:sldId id="273" r:id="rId24"/>
    <p:sldId id="274" r:id="rId25"/>
    <p:sldId id="275" r:id="rId26"/>
    <p:sldId id="312" r:id="rId27"/>
    <p:sldId id="276" r:id="rId28"/>
    <p:sldId id="313" r:id="rId29"/>
    <p:sldId id="278" r:id="rId30"/>
    <p:sldId id="279" r:id="rId31"/>
    <p:sldId id="314" r:id="rId32"/>
    <p:sldId id="280" r:id="rId33"/>
    <p:sldId id="281" r:id="rId34"/>
    <p:sldId id="282" r:id="rId35"/>
    <p:sldId id="315" r:id="rId36"/>
    <p:sldId id="283" r:id="rId37"/>
    <p:sldId id="284" r:id="rId38"/>
    <p:sldId id="285" r:id="rId39"/>
    <p:sldId id="286" r:id="rId40"/>
    <p:sldId id="287" r:id="rId41"/>
    <p:sldId id="288" r:id="rId42"/>
    <p:sldId id="316" r:id="rId43"/>
    <p:sldId id="289" r:id="rId44"/>
    <p:sldId id="317" r:id="rId45"/>
    <p:sldId id="290" r:id="rId46"/>
    <p:sldId id="292" r:id="rId47"/>
    <p:sldId id="318" r:id="rId48"/>
    <p:sldId id="319" r:id="rId49"/>
    <p:sldId id="291" r:id="rId50"/>
    <p:sldId id="293" r:id="rId51"/>
    <p:sldId id="294" r:id="rId52"/>
    <p:sldId id="295" r:id="rId53"/>
    <p:sldId id="296" r:id="rId54"/>
    <p:sldId id="297" r:id="rId55"/>
    <p:sldId id="298" r:id="rId56"/>
    <p:sldId id="299" r:id="rId57"/>
    <p:sldId id="300" r:id="rId58"/>
    <p:sldId id="320" r:id="rId59"/>
    <p:sldId id="301" r:id="rId60"/>
    <p:sldId id="302" r:id="rId61"/>
    <p:sldId id="303" r:id="rId62"/>
    <p:sldId id="304" r:id="rId63"/>
    <p:sldId id="305" r:id="rId64"/>
  </p:sldIdLst>
  <p:sldSz cx="9144000" cy="5143500" type="screen16x9"/>
  <p:notesSz cx="6858000" cy="9926638"/>
  <p:defaultTextStyle>
    <a:defPPr>
      <a:defRPr lang="ko-KR"/>
    </a:defPPr>
    <a:lvl1pPr marL="0" algn="l" defTabSz="816304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8153" algn="l" defTabSz="816304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16304" algn="l" defTabSz="816304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24457" algn="l" defTabSz="816304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32609" algn="l" defTabSz="816304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40762" algn="l" defTabSz="816304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48913" algn="l" defTabSz="816304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57065" algn="l" defTabSz="816304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65218" algn="l" defTabSz="816304" rtl="0" eaLnBrk="1" latinLnBrk="1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/>
    </p:ext>
    <p:ext uri="{2D200454-40CA-4A62-9FC3-DE9A4176ACB9}">
      <p15:notesGuideLst xmlns=""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1519"/>
    <a:srgbClr val="00A298"/>
    <a:srgbClr val="535351"/>
    <a:srgbClr val="AF8C57"/>
    <a:srgbClr val="0033CC"/>
    <a:srgbClr val="FF6600"/>
    <a:srgbClr val="006600"/>
    <a:srgbClr val="C6D9F1"/>
    <a:srgbClr val="FFFFFF"/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8255" autoAdjust="0"/>
    <p:restoredTop sz="95108" autoAdjust="0"/>
  </p:normalViewPr>
  <p:slideViewPr>
    <p:cSldViewPr showGuides="1">
      <p:cViewPr>
        <p:scale>
          <a:sx n="125" d="100"/>
          <a:sy n="125" d="100"/>
        </p:scale>
        <p:origin x="-1620" y="-57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notesViewPr>
    <p:cSldViewPr showGuides="1">
      <p:cViewPr varScale="1">
        <p:scale>
          <a:sx n="81" d="100"/>
          <a:sy n="81" d="100"/>
        </p:scale>
        <p:origin x="3978" y="11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handoutMaster" Target="handoutMasters/handout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E9C8A8-0010-4893-B577-10783DD7BEC4}" type="datetimeFigureOut">
              <a:rPr lang="ko-KR" altLang="en-US" smtClean="0"/>
              <a:t>2022-06-25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84613" y="942975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90E91E5-5295-4941-93FE-F7D880A8336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228321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63C0BA-47A4-4B61-90FA-51ABA6626219}" type="datetimeFigureOut">
              <a:rPr lang="ko-KR" altLang="en-US" smtClean="0"/>
              <a:pPr/>
              <a:t>2022-06-25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20650" y="744538"/>
            <a:ext cx="6616700" cy="37226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714875"/>
            <a:ext cx="5486400" cy="44672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162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9428162"/>
            <a:ext cx="297180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70B5C99-1355-4513-AC6C-DE360CBF3C76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74869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81630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1pPr>
    <a:lvl2pPr marL="408153" algn="l" defTabSz="81630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2pPr>
    <a:lvl3pPr marL="816304" algn="l" defTabSz="81630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3pPr>
    <a:lvl4pPr marL="1224457" algn="l" defTabSz="81630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4pPr>
    <a:lvl5pPr marL="1632609" algn="l" defTabSz="81630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5pPr>
    <a:lvl6pPr marL="2040762" algn="l" defTabSz="81630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6pPr>
    <a:lvl7pPr marL="2448913" algn="l" defTabSz="81630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7pPr>
    <a:lvl8pPr marL="2857065" algn="l" defTabSz="81630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8pPr>
    <a:lvl9pPr marL="3265218" algn="l" defTabSz="816304" rtl="0" eaLnBrk="1" latinLnBrk="1" hangingPunct="1">
      <a:defRPr sz="11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838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838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08388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49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59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60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61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62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20650" y="744538"/>
            <a:ext cx="6616700" cy="3722687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70B5C99-1355-4513-AC6C-DE360CBF3C76}" type="slidenum">
              <a:rPr lang="ko-KR" altLang="en-US" smtClean="0"/>
              <a:pPr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89557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제목 슬라이드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2776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323296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iming>
    <p:tnLst>
      <p:par>
        <p:cTn id="1" dur="indefinite" restart="never" nodeType="tmRoot"/>
      </p:par>
    </p:tnLst>
  </p:timing>
  <p:txStyles>
    <p:titleStyle>
      <a:lvl1pPr algn="ctr" defTabSz="706937" rtl="0" eaLnBrk="1" latinLnBrk="1" hangingPunct="1">
        <a:spcBef>
          <a:spcPct val="0"/>
        </a:spcBef>
        <a:buNone/>
        <a:defRPr sz="3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65102" indent="-265102" algn="l" defTabSz="706937" rtl="0" eaLnBrk="1" latinLnBrk="1" hangingPunct="1">
        <a:spcBef>
          <a:spcPct val="20000"/>
        </a:spcBef>
        <a:buFont typeface="Arial" pitchFamily="34" charset="0"/>
        <a:buChar char="•"/>
        <a:defRPr sz="2500" kern="1200">
          <a:solidFill>
            <a:schemeClr val="tx1"/>
          </a:solidFill>
          <a:latin typeface="+mn-lt"/>
          <a:ea typeface="+mn-ea"/>
          <a:cs typeface="+mn-cs"/>
        </a:defRPr>
      </a:lvl1pPr>
      <a:lvl2pPr marL="574386" indent="-220918" algn="l" defTabSz="706937" rtl="0" eaLnBrk="1" latinLnBrk="1" hangingPunct="1">
        <a:spcBef>
          <a:spcPct val="20000"/>
        </a:spcBef>
        <a:buFont typeface="Arial" pitchFamily="34" charset="0"/>
        <a:buChar char="–"/>
        <a:defRPr sz="2200" kern="1200">
          <a:solidFill>
            <a:schemeClr val="tx1"/>
          </a:solidFill>
          <a:latin typeface="+mn-lt"/>
          <a:ea typeface="+mn-ea"/>
          <a:cs typeface="+mn-cs"/>
        </a:defRPr>
      </a:lvl2pPr>
      <a:lvl3pPr marL="883672" indent="-176734" algn="l" defTabSz="706937" rtl="0" eaLnBrk="1" latinLnBrk="1" hangingPunct="1">
        <a:spcBef>
          <a:spcPct val="20000"/>
        </a:spcBef>
        <a:buFont typeface="Arial" pitchFamily="34" charset="0"/>
        <a:buChar char="•"/>
        <a:defRPr sz="1900" kern="1200">
          <a:solidFill>
            <a:schemeClr val="tx1"/>
          </a:solidFill>
          <a:latin typeface="+mn-lt"/>
          <a:ea typeface="+mn-ea"/>
          <a:cs typeface="+mn-cs"/>
        </a:defRPr>
      </a:lvl3pPr>
      <a:lvl4pPr marL="1237140" indent="-176734" algn="l" defTabSz="706937" rtl="0" eaLnBrk="1" latinLnBrk="1" hangingPunct="1">
        <a:spcBef>
          <a:spcPct val="20000"/>
        </a:spcBef>
        <a:buFont typeface="Arial" pitchFamily="34" charset="0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90608" indent="-176734" algn="l" defTabSz="706937" rtl="0" eaLnBrk="1" latinLnBrk="1" hangingPunct="1">
        <a:spcBef>
          <a:spcPct val="20000"/>
        </a:spcBef>
        <a:buFont typeface="Arial" pitchFamily="34" charset="0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944077" indent="-176734" algn="l" defTabSz="706937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97546" indent="-176734" algn="l" defTabSz="706937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651014" indent="-176734" algn="l" defTabSz="706937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3004483" indent="-176734" algn="l" defTabSz="706937" rtl="0" eaLnBrk="1" latinLnBrk="1" hangingPunct="1">
        <a:spcBef>
          <a:spcPct val="20000"/>
        </a:spcBef>
        <a:buFont typeface="Arial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70693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53469" algn="l" defTabSz="70693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706937" algn="l" defTabSz="70693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60406" algn="l" defTabSz="70693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413874" algn="l" defTabSz="70693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67343" algn="l" defTabSz="70693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120811" algn="l" defTabSz="70693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74280" algn="l" defTabSz="70693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827749" algn="l" defTabSz="706937" rtl="0" eaLnBrk="1" latinLnBrk="1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4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3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3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3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3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3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3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3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3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3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3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86000" y="1221599"/>
            <a:ext cx="4572000" cy="1302533"/>
            <a:chOff x="2576736" y="2636912"/>
            <a:chExt cx="4953000" cy="1736712"/>
          </a:xfrm>
        </p:grpSpPr>
        <p:sp>
          <p:nvSpPr>
            <p:cNvPr id="6" name="TextBox 5"/>
            <p:cNvSpPr txBox="1"/>
            <p:nvPr/>
          </p:nvSpPr>
          <p:spPr>
            <a:xfrm>
              <a:off x="3076828" y="2636912"/>
              <a:ext cx="3952819" cy="119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chemeClr val="bg1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DG MALL</a:t>
              </a:r>
            </a:p>
            <a:p>
              <a:pPr algn="ctr"/>
              <a:r>
                <a:rPr lang="en-US" altLang="ko-KR" sz="2600" dirty="0">
                  <a:solidFill>
                    <a:schemeClr val="bg1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Introduce PowerPoint</a:t>
              </a:r>
              <a:endParaRPr lang="ko-KR" altLang="en-US" sz="260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76736" y="3717033"/>
              <a:ext cx="4953000" cy="656591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r>
                <a:rPr lang="en-US" altLang="ko-KR" sz="1200" dirty="0" smtClean="0">
                  <a:solidFill>
                    <a:schemeClr val="bg1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2018301046</a:t>
              </a:r>
              <a:endParaRPr lang="en-US" altLang="ko-KR" sz="12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  <a:p>
              <a:pPr algn="ctr"/>
              <a:r>
                <a:rPr lang="ko-KR" altLang="en-US" sz="1400" dirty="0">
                  <a:solidFill>
                    <a:schemeClr val="bg1"/>
                  </a:solidFill>
                  <a:latin typeface="KoPub바탕체 Medium" panose="02020603020101020101" pitchFamily="18" charset="-127"/>
                  <a:ea typeface="KoPub바탕체 Medium" panose="02020603020101020101" pitchFamily="18" charset="-127"/>
                </a:rPr>
                <a:t>소프트웨어학과 이동국</a:t>
              </a:r>
              <a:endParaRPr lang="en-US" altLang="ko-KR" sz="14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86000" y="1221600"/>
            <a:ext cx="4572000" cy="1040922"/>
            <a:chOff x="2576736" y="2636912"/>
            <a:chExt cx="4953000" cy="1387896"/>
          </a:xfrm>
        </p:grpSpPr>
        <p:sp>
          <p:nvSpPr>
            <p:cNvPr id="6" name="TextBox 5"/>
            <p:cNvSpPr txBox="1"/>
            <p:nvPr/>
          </p:nvSpPr>
          <p:spPr>
            <a:xfrm>
              <a:off x="3729789" y="2636912"/>
              <a:ext cx="2646905" cy="656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3.</a:t>
              </a:r>
              <a:r>
                <a:rPr lang="ko-KR" altLang="en-US" sz="26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디자인</a:t>
              </a:r>
              <a:r>
                <a:rPr lang="en-US" altLang="ko-KR" sz="26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 </a:t>
              </a:r>
              <a:r>
                <a:rPr lang="ko-KR" altLang="en-US" sz="26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및 코드</a:t>
              </a:r>
              <a:endParaRPr lang="en-US" altLang="ko-KR" sz="2600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76736" y="3717032"/>
              <a:ext cx="4953000" cy="3077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endParaRPr lang="en-US" altLang="ko-KR" sz="9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2541317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86605" y="219439"/>
            <a:ext cx="2238070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시작화면 </a:t>
            </a:r>
            <a:r>
              <a:rPr lang="en-US" altLang="ko-KR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START.jsp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3074" name="Picture 2" descr="C:\Users\user\Desktop\동국 쇼핑몰\캡처본\Start\1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47" y="1437625"/>
            <a:ext cx="7178644" cy="3244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148518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86605" y="219439"/>
            <a:ext cx="2238070" cy="60190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시작화면 </a:t>
            </a:r>
            <a:r>
              <a:rPr lang="en-US" altLang="ko-KR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START.jsp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  <a:p>
            <a:pPr algn="ctr"/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4098" name="Picture 2" descr="C:\Users\user\Desktop\동국 쇼핑몰\캡처본\Start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836" y="1087386"/>
            <a:ext cx="7680977" cy="37008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29414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86605" y="219439"/>
            <a:ext cx="2238070" cy="60190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시작화면 </a:t>
            </a:r>
            <a:r>
              <a:rPr lang="en-US" altLang="ko-KR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START.jsp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  <a:p>
            <a:pPr algn="ctr"/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481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570" y="1113588"/>
            <a:ext cx="3367454" cy="16430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813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912" y="3219822"/>
            <a:ext cx="7772400" cy="1178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907311" y="974016"/>
            <a:ext cx="4187542" cy="2540899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주류를 온라인 구매 시</a:t>
            </a:r>
            <a:endParaRPr lang="en-US" altLang="ko-KR" dirty="0" smtClean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dirty="0" err="1" smtClean="0">
                <a:latin typeface="a옛날목욕탕L" pitchFamily="18" charset="-127"/>
                <a:ea typeface="a옛날목욕탕L" pitchFamily="18" charset="-127"/>
              </a:rPr>
              <a:t>법적책임은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본인에게 있다는 내용을 동의하고자 </a:t>
            </a:r>
            <a:endParaRPr lang="en-US" altLang="ko-KR" dirty="0" smtClean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구현했습니다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pPr algn="ctr"/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체크박스 활성화 시 </a:t>
            </a:r>
            <a:endParaRPr lang="en-US" altLang="ko-KR" dirty="0" smtClean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en-US" altLang="ko-KR" dirty="0" err="1" smtClean="0">
                <a:latin typeface="a옛날목욕탕L" pitchFamily="18" charset="-127"/>
                <a:ea typeface="a옛날목욕탕L" pitchFamily="18" charset="-127"/>
              </a:rPr>
              <a:t>agreeCheck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()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함수가 확인 후 </a:t>
            </a:r>
            <a:endParaRPr lang="en-US" altLang="ko-KR" dirty="0" smtClean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버튼을 활성화 시켜준다</a:t>
            </a:r>
            <a:endParaRPr lang="en-US" altLang="ko-KR" dirty="0" smtClean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dirty="0" smtClean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dirty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en-US" altLang="ko-KR" b="1" dirty="0" smtClean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Disabled = true -&gt; false</a:t>
            </a:r>
          </a:p>
        </p:txBody>
      </p:sp>
    </p:spTree>
    <p:extLst>
      <p:ext uri="{BB962C8B-B14F-4D97-AF65-F5344CB8AC3E}">
        <p14:creationId xmlns:p14="http://schemas.microsoft.com/office/powerpoint/2010/main" val="5674001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40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로그인</a:t>
            </a:r>
          </a:p>
        </p:txBody>
      </p:sp>
      <p:pic>
        <p:nvPicPr>
          <p:cNvPr id="1026" name="Picture 2" descr="C:\Users\user\Desktop\동국 쇼핑몰\캡처본\Login\1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11124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45864" y="219439"/>
            <a:ext cx="1319549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로그인 실패</a:t>
            </a:r>
          </a:p>
        </p:txBody>
      </p:sp>
      <p:pic>
        <p:nvPicPr>
          <p:cNvPr id="2050" name="Picture 2" descr="C:\Users\user\Desktop\동국 쇼핑몰\캡처본\Login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84663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5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회원가입</a:t>
            </a:r>
          </a:p>
        </p:txBody>
      </p:sp>
      <p:pic>
        <p:nvPicPr>
          <p:cNvPr id="5122" name="Picture 2" descr="C:\Users\user\Desktop\동국 쇼핑몰\캡처본\addMember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9144000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68460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36861" y="219439"/>
            <a:ext cx="1537558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비밀번호 확인</a:t>
            </a:r>
          </a:p>
        </p:txBody>
      </p:sp>
      <p:pic>
        <p:nvPicPr>
          <p:cNvPr id="6146" name="Picture 2" descr="C:\Users\user\Desktop\동국 쇼핑몰\캡처본\addMember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619" y="843558"/>
            <a:ext cx="6416260" cy="1613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9712" y="2571750"/>
            <a:ext cx="5468995" cy="22233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236336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7857" y="219439"/>
            <a:ext cx="175556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로그인 성공화면</a:t>
            </a:r>
          </a:p>
        </p:txBody>
      </p:sp>
      <p:pic>
        <p:nvPicPr>
          <p:cNvPr id="7170" name="Picture 2" descr="C:\Users\user\Desktop\동국 쇼핑몰\캡처본\Login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681540"/>
            <a:ext cx="9152278" cy="44619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951573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8195" name="Picture 3" descr="C:\Users\user\Desktop\동국 쇼핑몰\캡처본\Home\slide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동국 쇼핑몰\캡처본\Home\mark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97865"/>
            <a:ext cx="9144000" cy="5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619520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/>
          <p:cNvSpPr txBox="1"/>
          <p:nvPr/>
        </p:nvSpPr>
        <p:spPr>
          <a:xfrm>
            <a:off x="424009" y="249492"/>
            <a:ext cx="1574427" cy="478797"/>
          </a:xfrm>
          <a:prstGeom prst="rect">
            <a:avLst/>
          </a:prstGeom>
          <a:noFill/>
        </p:spPr>
        <p:txBody>
          <a:bodyPr wrap="none" lIns="77925" tIns="38963" rIns="77925" bIns="38963" rtlCol="0">
            <a:spAutoFit/>
          </a:bodyPr>
          <a:lstStyle/>
          <a:p>
            <a:pPr algn="ctr"/>
            <a:r>
              <a:rPr lang="en-US" altLang="ko-KR" sz="2600">
                <a:solidFill>
                  <a:srgbClr val="341519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rPr>
              <a:t>Contents</a:t>
            </a:r>
            <a:endParaRPr lang="ko-KR" altLang="en-US" sz="2600">
              <a:solidFill>
                <a:srgbClr val="341519"/>
              </a:solidFill>
              <a:latin typeface="KoPub바탕체 Bold" panose="02020603020101020101" pitchFamily="18" charset="-127"/>
              <a:ea typeface="KoPub바탕체 Bold" panose="02020603020101020101" pitchFamily="18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058127" y="2300410"/>
            <a:ext cx="1931256" cy="164834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marL="389626" indent="-389626" algn="ctr">
              <a:lnSpc>
                <a:spcPct val="200000"/>
              </a:lnSpc>
              <a:buAutoNum type="arabicPeriod"/>
            </a:pP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주제선정 이유</a:t>
            </a:r>
            <a:endParaRPr lang="en-US" altLang="ko-KR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  <a:p>
            <a:pPr algn="ctr">
              <a:lnSpc>
                <a:spcPct val="2000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2.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개발노트</a:t>
            </a:r>
          </a:p>
          <a:p>
            <a:pPr algn="ctr">
              <a:lnSpc>
                <a:spcPct val="200000"/>
              </a:lnSpc>
            </a:pP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3.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디자인 및 코드</a:t>
            </a:r>
            <a:endParaRPr lang="en-US" altLang="ko-KR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36631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8195" name="Picture 3" descr="C:\Users\user\Desktop\동국 쇼핑몰\캡처본\Home\slide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" y="735546"/>
            <a:ext cx="9144000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동국 쇼핑몰\캡처본\Home\mark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97865"/>
            <a:ext cx="9144000" cy="5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user\Desktop\동국 쇼핑몰\캡처본\Home\slide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59775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25990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8195" name="Picture 3" descr="C:\Users\user\Desktop\동국 쇼핑몰\캡처본\Home\slide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75" y="735546"/>
            <a:ext cx="9144000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 descr="C:\Users\user\Desktop\동국 쇼핑몰\캡처본\Home\mark\1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597865"/>
            <a:ext cx="9144000" cy="51791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C:\Users\user\Desktop\동국 쇼핑몰\캡처본\Home\slide\2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59775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2" name="Picture 2" descr="C:\Users\user\Desktop\동국 쇼핑몰\캡처본\Home\slide\3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35546"/>
            <a:ext cx="9159775" cy="28623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25028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7749"/>
            <a:ext cx="9144000" cy="342527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915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4163027"/>
            <a:ext cx="9144001" cy="98047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08497" y="2031690"/>
            <a:ext cx="5583390" cy="571129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부트스트랩의 </a:t>
            </a:r>
            <a:r>
              <a:rPr lang="en-US" altLang="ko-KR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Carousel</a:t>
            </a:r>
            <a:r>
              <a:rPr lang="ko-KR" altLang="en-US" dirty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기능을 사용하여 구현하였습니다</a:t>
            </a:r>
            <a:r>
              <a:rPr lang="en-US" altLang="ko-KR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자동으로 슬라이드가 넘어가며 버튼으로도 </a:t>
            </a:r>
            <a:r>
              <a:rPr lang="ko-KR" altLang="en-US" dirty="0" err="1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스킵이</a:t>
            </a:r>
            <a:r>
              <a:rPr lang="ko-KR" altLang="en-US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 가능합니다</a:t>
            </a:r>
            <a:r>
              <a:rPr lang="en-US" altLang="ko-KR" dirty="0" smtClean="0">
                <a:solidFill>
                  <a:schemeClr val="bg1"/>
                </a:solidFill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dirty="0">
              <a:solidFill>
                <a:schemeClr val="bg1"/>
              </a:solidFill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517381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11266" name="Picture 2" descr="C:\Users\user\Desktop\동국 쇼핑몰\캡처본\Home\mark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595611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12290" name="Picture 2" descr="C:\Users\user\Desktop\동국 쇼핑몰\캡처본\Home\mark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66603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13314" name="Picture 2" descr="C:\Users\user\Desktop\동국 쇼핑몰\캡처본\Home\mark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735546"/>
            <a:ext cx="9143999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58788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927" y="2571750"/>
            <a:ext cx="8441553" cy="14581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780305" y="1538852"/>
            <a:ext cx="5317514" cy="571129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버튼의 주소에 해당 제품의 아이디 값을 넣어줘서 클릭 시 해당 페이지로 이동하게 구현하였습니다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30201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14338" name="Picture 2" descr="C:\Users\user\Desktop\동국 쇼핑몰\캡처본\Home\mark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358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5120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2086" y="2463738"/>
            <a:ext cx="7152990" cy="13427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1780305" y="1538853"/>
            <a:ext cx="5317514" cy="32490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동영상을 자동으로 </a:t>
            </a:r>
            <a:r>
              <a:rPr lang="ko-KR" altLang="en-US" dirty="0" err="1" smtClean="0">
                <a:latin typeface="a옛날목욕탕L" pitchFamily="18" charset="-127"/>
                <a:ea typeface="a옛날목욕탕L" pitchFamily="18" charset="-127"/>
              </a:rPr>
              <a:t>반복재생하여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 배경으로 구현하였습니다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5951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63872" y="219439"/>
            <a:ext cx="88353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홈 화면</a:t>
            </a:r>
          </a:p>
        </p:txBody>
      </p:sp>
      <p:pic>
        <p:nvPicPr>
          <p:cNvPr id="15362" name="Picture 2" descr="C:\Users\user\Desktop\동국 쇼핑몰\캡처본\Home\footer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31" y="2737837"/>
            <a:ext cx="9144000" cy="24056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36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1" y="897564"/>
            <a:ext cx="7710395" cy="129614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0927" y="2301720"/>
            <a:ext cx="8840367" cy="32490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altLang="ko-KR" dirty="0" smtClean="0"/>
              <a:t>&lt;link&gt;</a:t>
            </a:r>
            <a:r>
              <a:rPr lang="ko-KR" altLang="en-US" dirty="0" smtClean="0"/>
              <a:t>태그로 무료 로고를 사용하여 이동국 학생의 개인 </a:t>
            </a:r>
            <a:r>
              <a:rPr lang="en-US" altLang="ko-KR" dirty="0" smtClean="0"/>
              <a:t>SNS</a:t>
            </a:r>
            <a:r>
              <a:rPr lang="ko-KR" altLang="en-US" dirty="0" smtClean="0"/>
              <a:t>와 연결하였습니다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3659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86000" y="1221600"/>
            <a:ext cx="4572000" cy="1040922"/>
            <a:chOff x="2576736" y="2636912"/>
            <a:chExt cx="4953000" cy="1387896"/>
          </a:xfrm>
        </p:grpSpPr>
        <p:sp>
          <p:nvSpPr>
            <p:cNvPr id="6" name="TextBox 5"/>
            <p:cNvSpPr txBox="1"/>
            <p:nvPr/>
          </p:nvSpPr>
          <p:spPr>
            <a:xfrm>
              <a:off x="3733258" y="2636912"/>
              <a:ext cx="2639959" cy="656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1. </a:t>
              </a:r>
              <a:r>
                <a:rPr lang="ko-KR" altLang="en-US" sz="2600" dirty="0">
                  <a:solidFill>
                    <a:schemeClr val="bg1"/>
                  </a:solidFill>
                  <a:latin typeface="a옛날목욕탕L" pitchFamily="18" charset="-127"/>
                  <a:ea typeface="a옛날목욕탕L" pitchFamily="18" charset="-127"/>
                </a:rPr>
                <a:t>주제선정 이유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76736" y="3717032"/>
              <a:ext cx="4953000" cy="3077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endParaRPr lang="en-US" altLang="ko-KR" sz="9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8663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40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메뉴바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16386" name="Picture 2" descr="C:\Users\user\Desktop\동국 쇼핑몰\캡처본\MenuBar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202" y="1352595"/>
            <a:ext cx="8892480" cy="3087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7" name="Picture 3" descr="C:\Users\user\Desktop\동국 쇼핑몰\캡처본\MenuBar\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9148" y="2085697"/>
            <a:ext cx="1608992" cy="28789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C:\Users\user\Desktop\동국 쇼핑몰\캡처본\MenuBar\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3723" y="2098676"/>
            <a:ext cx="1528785" cy="28659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176153" y="2129328"/>
            <a:ext cx="2193474" cy="1740680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로그인 시 </a:t>
            </a:r>
            <a:r>
              <a:rPr lang="ko-KR" altLang="en-US" sz="1200" b="1" dirty="0" err="1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드랍</a:t>
            </a:r>
            <a:r>
              <a:rPr lang="ko-KR" altLang="en-US" sz="1200" b="1" dirty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메뉴바</a:t>
            </a:r>
            <a:endParaRPr lang="en-US" altLang="ko-KR" sz="1200" b="1" dirty="0">
              <a:solidFill>
                <a:srgbClr val="FF0000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&lt;-</a:t>
            </a:r>
          </a:p>
          <a:p>
            <a:pPr algn="ctr"/>
            <a:endParaRPr lang="en-US" altLang="ko-KR" sz="1200" b="1" dirty="0">
              <a:solidFill>
                <a:srgbClr val="FF0000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1200" b="1" dirty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비 로그인 시 </a:t>
            </a:r>
            <a:r>
              <a:rPr lang="ko-KR" altLang="en-US" sz="1200" b="1" dirty="0" err="1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드랍</a:t>
            </a:r>
            <a:r>
              <a:rPr lang="ko-KR" altLang="en-US" sz="1200" b="1" dirty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200" b="1" dirty="0" err="1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메뉴바</a:t>
            </a:r>
            <a:endParaRPr lang="en-US" altLang="ko-KR" sz="1200" b="1" dirty="0">
              <a:solidFill>
                <a:srgbClr val="FF0000"/>
              </a:solidFill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en-US" altLang="ko-KR" sz="1200" b="1" dirty="0">
                <a:solidFill>
                  <a:srgbClr val="FF0000"/>
                </a:solidFill>
                <a:latin typeface="a옛날목욕탕L" pitchFamily="18" charset="-127"/>
                <a:ea typeface="a옛날목욕탕L" pitchFamily="18" charset="-127"/>
              </a:rPr>
              <a:t>-&gt;</a:t>
            </a:r>
          </a:p>
          <a:p>
            <a:pPr algn="ctr"/>
            <a:endParaRPr lang="en-US" altLang="ko-KR" sz="1200" dirty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endParaRPr lang="en-US" altLang="ko-KR" sz="1200" dirty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1200" dirty="0">
                <a:latin typeface="a옛날목욕탕L" pitchFamily="18" charset="-127"/>
                <a:ea typeface="a옛날목욕탕L" pitchFamily="18" charset="-127"/>
              </a:rPr>
              <a:t>로그인한 사람과</a:t>
            </a:r>
            <a:r>
              <a:rPr lang="en-US" altLang="ko-KR" sz="1200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sz="1200" dirty="0" err="1">
                <a:latin typeface="a옛날목욕탕L" pitchFamily="18" charset="-127"/>
                <a:ea typeface="a옛날목욕탕L" pitchFamily="18" charset="-127"/>
              </a:rPr>
              <a:t>안한</a:t>
            </a:r>
            <a:r>
              <a:rPr lang="ko-KR" altLang="en-US" sz="1200" dirty="0">
                <a:latin typeface="a옛날목욕탕L" pitchFamily="18" charset="-127"/>
                <a:ea typeface="a옛날목욕탕L" pitchFamily="18" charset="-127"/>
              </a:rPr>
              <a:t> 사람의 권한을 나누어 구현하였습니다</a:t>
            </a:r>
            <a:r>
              <a:rPr lang="en-US" altLang="ko-KR" sz="12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58223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40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메뉴바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522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3618"/>
            <a:ext cx="9144000" cy="375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118582" y="828322"/>
            <a:ext cx="7112175" cy="571129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&lt;</a:t>
            </a:r>
            <a:r>
              <a:rPr lang="en-US" altLang="ko-KR" dirty="0" err="1" smtClean="0">
                <a:latin typeface="a옛날목욕탕L" pitchFamily="18" charset="-127"/>
                <a:ea typeface="a옛날목욕탕L" pitchFamily="18" charset="-127"/>
              </a:rPr>
              <a:t>c:choose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&gt;&lt;</a:t>
            </a:r>
            <a:r>
              <a:rPr lang="en-US" altLang="ko-KR" dirty="0" err="1" smtClean="0">
                <a:latin typeface="a옛날목욕탕L" pitchFamily="18" charset="-127"/>
                <a:ea typeface="a옛날목욕탕L" pitchFamily="18" charset="-127"/>
              </a:rPr>
              <a:t>c:toherwise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&gt;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안에는 로그인한 회원만 이용할 수 있는 아이콘을 삽입했습니다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 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아이콘은 </a:t>
            </a:r>
            <a:r>
              <a:rPr lang="en-US" altLang="ko-KR" dirty="0" err="1" smtClean="0">
                <a:latin typeface="a옛날목욕탕L" pitchFamily="18" charset="-127"/>
                <a:ea typeface="a옛날목욕탕L" pitchFamily="18" charset="-127"/>
              </a:rPr>
              <a:t>FreeAwesome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을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이용했습니다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111014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40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레시피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17410" name="Picture 2" descr="C:\Users\user\Desktop\동국 쇼핑몰\캡처본\recipe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843558"/>
            <a:ext cx="9144000" cy="41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31298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27882" y="219439"/>
            <a:ext cx="258912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레시피</a:t>
            </a: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마우스 </a:t>
            </a: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hover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전</a:t>
            </a: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)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18434" name="Picture 2" descr="C:\Users\user\Desktop\동국 쇼핑몰\캡처본\recipe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0333" y="951570"/>
            <a:ext cx="7909802" cy="39964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551572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75006" y="219439"/>
            <a:ext cx="266126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레시피</a:t>
            </a: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마우스 </a:t>
            </a: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hover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 후</a:t>
            </a: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)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19458" name="Picture 2" descr="C:\Users\user\Desktop\동국 쇼핑몰\캡처본\recipe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90266" y="1065832"/>
            <a:ext cx="4434276" cy="35740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03976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575006" y="219439"/>
            <a:ext cx="2661263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레시피</a:t>
            </a: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(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마우스 </a:t>
            </a: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hover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 후</a:t>
            </a:r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)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532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7989" y="1456131"/>
            <a:ext cx="8326942" cy="2519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458479" y="843558"/>
            <a:ext cx="7527196" cy="571129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제가 평소에 홈 페이지 디자인을 </a:t>
            </a:r>
            <a:r>
              <a:rPr lang="ko-KR" altLang="en-US" dirty="0" err="1" smtClean="0">
                <a:latin typeface="a옛날목욕탕L" pitchFamily="18" charset="-127"/>
                <a:ea typeface="a옛날목욕탕L" pitchFamily="18" charset="-127"/>
              </a:rPr>
              <a:t>구성할때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 많이 사용하는 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:hover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기능입니다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마우스가 올라오면 버튼이 활성화되고 </a:t>
            </a:r>
            <a:r>
              <a:rPr lang="ko-KR" altLang="en-US" dirty="0" err="1" smtClean="0">
                <a:latin typeface="a옛날목욕탕L" pitchFamily="18" charset="-127"/>
                <a:ea typeface="a옛날목욕탕L" pitchFamily="18" charset="-127"/>
              </a:rPr>
              <a:t>레시피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 관련 홈페이지로 이동이 가능합니다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32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0909" y="3975906"/>
            <a:ext cx="8324022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747647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41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레시피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20482" name="Picture 2" descr="C:\Users\user\Desktop\동국 쇼핑몰\캡처본\recipe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5606"/>
            <a:ext cx="9144000" cy="36184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38877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39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레시피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21506" name="Picture 2" descr="C:\Users\user\Desktop\동국 쇼핑몰\캡처본\recipe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005576"/>
            <a:ext cx="9144000" cy="41379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09264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6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상품목록</a:t>
            </a:r>
          </a:p>
        </p:txBody>
      </p:sp>
      <p:pic>
        <p:nvPicPr>
          <p:cNvPr id="22530" name="Picture 2" descr="C:\Users\user\Desktop\동국 쇼핑몰\캡처본\Product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699542"/>
            <a:ext cx="9144000" cy="4443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990999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5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상품목록</a:t>
            </a:r>
          </a:p>
        </p:txBody>
      </p:sp>
      <p:pic>
        <p:nvPicPr>
          <p:cNvPr id="23554" name="Picture 2" descr="C:\Users\user\Desktop\동국 쇼핑몰\캡처본\Product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7"/>
            <a:ext cx="9144000" cy="440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67747" y="219439"/>
            <a:ext cx="1875791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1.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주제 선정 이유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63463" y="1977685"/>
            <a:ext cx="8109209" cy="817351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2400" dirty="0">
                <a:latin typeface="a옛날목욕탕L" pitchFamily="18" charset="-127"/>
                <a:ea typeface="a옛날목욕탕L" pitchFamily="18" charset="-127"/>
              </a:rPr>
              <a:t>해외여행을 가면 외국에서는 온라인으로 술을 구매할 수 있다</a:t>
            </a:r>
            <a:r>
              <a:rPr lang="en-US" altLang="ko-KR" sz="24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pPr algn="ctr"/>
            <a:r>
              <a:rPr lang="ko-KR" altLang="en-US" sz="2400" dirty="0">
                <a:latin typeface="a옛날목욕탕L" pitchFamily="18" charset="-127"/>
                <a:ea typeface="a옛날목욕탕L" pitchFamily="18" charset="-127"/>
              </a:rPr>
              <a:t>하지만 대한민국은 온라인에서 술을 판매하는 </a:t>
            </a: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모습을 </a:t>
            </a:r>
            <a:r>
              <a:rPr lang="ko-KR" altLang="en-US" sz="2400" dirty="0">
                <a:latin typeface="a옛날목욕탕L" pitchFamily="18" charset="-127"/>
                <a:ea typeface="a옛날목욕탕L" pitchFamily="18" charset="-127"/>
              </a:rPr>
              <a:t>볼 수 없다</a:t>
            </a:r>
            <a:r>
              <a:rPr lang="en-US" altLang="ko-KR" sz="24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745437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5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상품목록</a:t>
            </a:r>
          </a:p>
        </p:txBody>
      </p:sp>
      <p:pic>
        <p:nvPicPr>
          <p:cNvPr id="24578" name="Picture 2" descr="C:\Users\user\Desktop\동국 쇼핑몰\캡처본\Product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6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상품목록</a:t>
            </a:r>
          </a:p>
        </p:txBody>
      </p:sp>
      <p:pic>
        <p:nvPicPr>
          <p:cNvPr id="25602" name="Picture 2" descr="C:\Users\user\Desktop\동국 쇼핑몰\캡처본\Product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0799" y="725674"/>
            <a:ext cx="9154799" cy="441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6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상품목록</a:t>
            </a:r>
          </a:p>
        </p:txBody>
      </p:sp>
      <p:pic>
        <p:nvPicPr>
          <p:cNvPr id="542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3618"/>
            <a:ext cx="9144000" cy="375988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203848" y="951570"/>
            <a:ext cx="6580423" cy="38646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sz="1000" dirty="0">
                <a:latin typeface="a옛날목욕탕L" pitchFamily="18" charset="-127"/>
                <a:ea typeface="a옛날목욕탕L" pitchFamily="18" charset="-127"/>
              </a:rPr>
              <a:t>상품 </a:t>
            </a:r>
            <a:r>
              <a:rPr lang="ko-KR" altLang="en-US" sz="1000" dirty="0" err="1">
                <a:latin typeface="a옛날목욕탕L" pitchFamily="18" charset="-127"/>
                <a:ea typeface="a옛날목욕탕L" pitchFamily="18" charset="-127"/>
              </a:rPr>
              <a:t>등록시</a:t>
            </a:r>
            <a:r>
              <a:rPr lang="ko-KR" altLang="en-US" sz="1000" dirty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000" dirty="0">
                <a:latin typeface="a옛날목욕탕L" pitchFamily="18" charset="-127"/>
                <a:ea typeface="a옛날목욕탕L" pitchFamily="18" charset="-127"/>
              </a:rPr>
              <a:t>100</a:t>
            </a:r>
            <a:r>
              <a:rPr lang="ko-KR" altLang="en-US" sz="1000" dirty="0">
                <a:latin typeface="a옛날목욕탕L" pitchFamily="18" charset="-127"/>
                <a:ea typeface="a옛날목욕탕L" pitchFamily="18" charset="-127"/>
              </a:rPr>
              <a:t>단위로 술 종류를 구분하여 삽입하였습니다</a:t>
            </a:r>
            <a:r>
              <a:rPr lang="en-US" altLang="ko-KR" sz="1000" dirty="0">
                <a:latin typeface="a옛날목욕탕L" pitchFamily="18" charset="-127"/>
                <a:ea typeface="a옛날목욕탕L" pitchFamily="18" charset="-127"/>
              </a:rPr>
              <a:t>. </a:t>
            </a:r>
            <a:endParaRPr lang="en-US" altLang="ko-KR" sz="1000" dirty="0" smtClean="0"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000" dirty="0" smtClean="0">
                <a:latin typeface="a옛날목욕탕L" pitchFamily="18" charset="-127"/>
                <a:ea typeface="a옛날목욕탕L" pitchFamily="18" charset="-127"/>
              </a:rPr>
              <a:t>그래서 </a:t>
            </a:r>
            <a:r>
              <a:rPr lang="ko-KR" altLang="en-US" sz="1000" dirty="0">
                <a:latin typeface="a옛날목욕탕L" pitchFamily="18" charset="-127"/>
                <a:ea typeface="a옛날목욕탕L" pitchFamily="18" charset="-127"/>
              </a:rPr>
              <a:t>자바파일에서 상품목록을 </a:t>
            </a:r>
            <a:r>
              <a:rPr lang="ko-KR" altLang="en-US" sz="1000" dirty="0" err="1" smtClean="0">
                <a:latin typeface="a옛날목욕탕L" pitchFamily="18" charset="-127"/>
                <a:ea typeface="a옛날목욕탕L" pitchFamily="18" charset="-127"/>
              </a:rPr>
              <a:t>받아올때</a:t>
            </a:r>
            <a:r>
              <a:rPr lang="ko-KR" altLang="en-US" sz="1000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sz="1000" dirty="0" smtClean="0">
                <a:latin typeface="a옛날목욕탕L" pitchFamily="18" charset="-127"/>
                <a:ea typeface="a옛날목욕탕L" pitchFamily="18" charset="-127"/>
              </a:rPr>
              <a:t>If</a:t>
            </a:r>
            <a:r>
              <a:rPr lang="ko-KR" altLang="en-US" sz="1000" dirty="0">
                <a:latin typeface="a옛날목욕탕L" pitchFamily="18" charset="-127"/>
                <a:ea typeface="a옛날목욕탕L" pitchFamily="18" charset="-127"/>
              </a:rPr>
              <a:t>문에서 분류 후 해당하는 </a:t>
            </a:r>
            <a:r>
              <a:rPr lang="ko-KR" altLang="en-US" sz="1000" dirty="0" smtClean="0">
                <a:latin typeface="a옛날목욕탕L" pitchFamily="18" charset="-127"/>
                <a:ea typeface="a옛날목욕탕L" pitchFamily="18" charset="-127"/>
              </a:rPr>
              <a:t>종류를 </a:t>
            </a:r>
            <a:r>
              <a:rPr lang="ko-KR" altLang="en-US" sz="1000" dirty="0">
                <a:latin typeface="a옛날목욕탕L" pitchFamily="18" charset="-127"/>
                <a:ea typeface="a옛날목욕탕L" pitchFamily="18" charset="-127"/>
              </a:rPr>
              <a:t>출력하게 했습니다</a:t>
            </a:r>
            <a:r>
              <a:rPr lang="en-US" altLang="ko-KR" sz="10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04521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6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상품목록</a:t>
            </a:r>
          </a:p>
        </p:txBody>
      </p:sp>
      <p:pic>
        <p:nvPicPr>
          <p:cNvPr id="26626" name="Picture 2" descr="C:\Users\user\Desktop\동국 쇼핑몰\캡처본\Product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83618"/>
            <a:ext cx="9144000" cy="3330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6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상품목록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179563" y="1059582"/>
            <a:ext cx="6580423" cy="1094350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제가 제일 잘했다고 생각하는 상품목록 디자인입니다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r>
              <a:rPr lang="en-US" altLang="ko-KR" sz="1400" dirty="0" err="1">
                <a:latin typeface="a옛날목욕탕L" pitchFamily="18" charset="-127"/>
                <a:ea typeface="a옛날목욕탕L" pitchFamily="18" charset="-127"/>
              </a:rPr>
              <a:t>getSale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()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과 </a:t>
            </a:r>
            <a:r>
              <a:rPr lang="en-US" altLang="ko-KR" sz="1400" dirty="0" err="1">
                <a:latin typeface="a옛날목욕탕L" pitchFamily="18" charset="-127"/>
                <a:ea typeface="a옛날목욕탕L" pitchFamily="18" charset="-127"/>
              </a:rPr>
              <a:t>getStock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() 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값을 받아내고</a:t>
            </a:r>
            <a:endParaRPr lang="en-US" altLang="ko-KR" sz="1400" dirty="0">
              <a:latin typeface="a옛날목욕탕L" pitchFamily="18" charset="-127"/>
              <a:ea typeface="a옛날목욕탕L" pitchFamily="18" charset="-127"/>
            </a:endParaRPr>
          </a:p>
          <a:p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if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문을 통해서 만약 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sale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값이 존재한다면 세일 안내 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image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를 출력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,</a:t>
            </a:r>
          </a:p>
          <a:p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If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문을 통해서 만약 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Stock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이 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0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이면  할인 안내 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image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를 출력한다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endParaRPr lang="en-US" altLang="ko-KR" sz="10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355727"/>
            <a:ext cx="9144000" cy="221424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0693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7858" y="219439"/>
            <a:ext cx="175556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 상세페이지</a:t>
            </a:r>
          </a:p>
        </p:txBody>
      </p:sp>
      <p:pic>
        <p:nvPicPr>
          <p:cNvPr id="27652" name="Picture 4" descr="C:\Users\user\Desktop\동국 쇼핑몰\캡처본\productview\7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7856" y="219439"/>
            <a:ext cx="175556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 상세페이지</a:t>
            </a:r>
          </a:p>
        </p:txBody>
      </p:sp>
      <p:pic>
        <p:nvPicPr>
          <p:cNvPr id="28674" name="Picture 2" descr="C:\Users\user\Desktop\동국 쇼핑몰\캡처본\productview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2" y="1815666"/>
            <a:ext cx="8920551" cy="22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7856" y="219439"/>
            <a:ext cx="175556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 상세페이지</a:t>
            </a:r>
          </a:p>
        </p:txBody>
      </p:sp>
      <p:pic>
        <p:nvPicPr>
          <p:cNvPr id="5632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583" y="1275607"/>
            <a:ext cx="8733405" cy="3701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265913" y="789553"/>
            <a:ext cx="7363658" cy="50957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상품목록에서 상품을 클릭하면 상품의 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id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값을 </a:t>
            </a:r>
            <a:r>
              <a:rPr lang="en-US" altLang="ko-KR" sz="1400" dirty="0" err="1">
                <a:latin typeface="a옛날목욕탕L" pitchFamily="18" charset="-127"/>
                <a:ea typeface="a옛날목욕탕L" pitchFamily="18" charset="-127"/>
              </a:rPr>
              <a:t>onclick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을 통해서 보내면 </a:t>
            </a:r>
            <a:endParaRPr lang="en-US" altLang="ko-KR" sz="1400" dirty="0" smtClean="0"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400" dirty="0" smtClean="0">
                <a:latin typeface="a옛날목욕탕L" pitchFamily="18" charset="-127"/>
                <a:ea typeface="a옛날목욕탕L" pitchFamily="18" charset="-127"/>
              </a:rPr>
              <a:t>상세페이지에서는 아이디 값을 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토대로 해당 </a:t>
            </a:r>
            <a:r>
              <a:rPr lang="ko-KR" altLang="en-US" sz="1400" dirty="0" smtClean="0">
                <a:latin typeface="a옛날목욕탕L" pitchFamily="18" charset="-127"/>
                <a:ea typeface="a옛날목욕탕L" pitchFamily="18" charset="-127"/>
              </a:rPr>
              <a:t>제품을 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출력하도록 제작하였습니다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.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23758112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7856" y="219439"/>
            <a:ext cx="175556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상품 상세페이지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317989" y="1437625"/>
            <a:ext cx="7363658" cy="509574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상세페이지에서 </a:t>
            </a:r>
            <a:r>
              <a:rPr lang="en-US" altLang="ko-KR" sz="1400" dirty="0" err="1">
                <a:latin typeface="a옛날목욕탕L" pitchFamily="18" charset="-127"/>
                <a:ea typeface="a옛날목욕탕L" pitchFamily="18" charset="-127"/>
              </a:rPr>
              <a:t>getStock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()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을 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IF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문으로 검사 후 상품이 품절이면</a:t>
            </a:r>
            <a:endParaRPr lang="en-US" altLang="ko-KR" sz="1400" dirty="0">
              <a:latin typeface="a옛날목욕탕L" pitchFamily="18" charset="-127"/>
              <a:ea typeface="a옛날목욕탕L" pitchFamily="18" charset="-127"/>
            </a:endParaRPr>
          </a:p>
          <a:p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버튼의 </a:t>
            </a:r>
            <a:r>
              <a:rPr lang="en-US" altLang="ko-KR" sz="1400" dirty="0" err="1">
                <a:latin typeface="a옛날목욕탕L" pitchFamily="18" charset="-127"/>
                <a:ea typeface="a옛날목욕탕L" pitchFamily="18" charset="-127"/>
              </a:rPr>
              <a:t>onclick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=“”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이 반응을 </a:t>
            </a:r>
            <a:r>
              <a:rPr lang="ko-KR" altLang="en-US" sz="1400" dirty="0" err="1">
                <a:latin typeface="a옛날목욕탕L" pitchFamily="18" charset="-127"/>
                <a:ea typeface="a옛날목욕탕L" pitchFamily="18" charset="-127"/>
              </a:rPr>
              <a:t>안하게</a:t>
            </a:r>
            <a:r>
              <a:rPr lang="ko-KR" altLang="en-US" sz="1400" dirty="0">
                <a:latin typeface="a옛날목욕탕L" pitchFamily="18" charset="-127"/>
                <a:ea typeface="a옛날목욕탕L" pitchFamily="18" charset="-127"/>
              </a:rPr>
              <a:t> 구현하였다</a:t>
            </a:r>
            <a:r>
              <a:rPr lang="en-US" altLang="ko-KR" sz="1400" dirty="0"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sz="14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5074" y="2278856"/>
            <a:ext cx="8853854" cy="12650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26636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608943" y="219439"/>
            <a:ext cx="593389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 err="1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카트</a:t>
            </a:r>
            <a:endParaRPr lang="ko-KR" altLang="en-US" sz="1700" dirty="0">
              <a:solidFill>
                <a:schemeClr val="bg1"/>
              </a:solidFill>
              <a:latin typeface="KoPub바탕체 Medium" panose="02020603020101020101" pitchFamily="18" charset="-127"/>
              <a:ea typeface="KoPub바탕체 Medium" panose="02020603020101020101" pitchFamily="18" charset="-127"/>
            </a:endParaRPr>
          </a:p>
        </p:txBody>
      </p:sp>
      <p:pic>
        <p:nvPicPr>
          <p:cNvPr id="29698" name="Picture 2" descr="C:\Users\user\Desktop\동국 쇼핑몰\캡처본\cart\1.p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874" b="27486"/>
          <a:stretch/>
        </p:blipFill>
        <p:spPr bwMode="auto">
          <a:xfrm>
            <a:off x="0" y="735546"/>
            <a:ext cx="9354018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84062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67747" y="219439"/>
            <a:ext cx="1875791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1.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주제 선정 이유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3864" y="1852538"/>
            <a:ext cx="8109209" cy="1586792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sz="9800" dirty="0">
                <a:latin typeface="a옛날목욕탕L" pitchFamily="18" charset="-127"/>
                <a:ea typeface="a옛날목욕탕L" pitchFamily="18" charset="-127"/>
              </a:rPr>
              <a:t>Why?</a:t>
            </a:r>
          </a:p>
        </p:txBody>
      </p:sp>
    </p:spTree>
    <p:extLst>
      <p:ext uri="{BB962C8B-B14F-4D97-AF65-F5344CB8AC3E}">
        <p14:creationId xmlns:p14="http://schemas.microsoft.com/office/powerpoint/2010/main" val="4893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6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배송정보</a:t>
            </a:r>
          </a:p>
        </p:txBody>
      </p:sp>
      <p:pic>
        <p:nvPicPr>
          <p:cNvPr id="30723" name="Picture 3" descr="C:\Users\user\Desktop\동국 쇼핑몰\캡처본\cart\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560625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40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영수증</a:t>
            </a:r>
          </a:p>
        </p:txBody>
      </p:sp>
      <p:pic>
        <p:nvPicPr>
          <p:cNvPr id="31747" name="Picture 3" descr="C:\Users\user\Desktop\동국 쇼핑몰\캡처본\cart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36861" y="219439"/>
            <a:ext cx="1537558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주문 감사인사</a:t>
            </a:r>
          </a:p>
        </p:txBody>
      </p:sp>
      <p:pic>
        <p:nvPicPr>
          <p:cNvPr id="32770" name="Picture 2" descr="C:\Users\user\Desktop\동국 쇼핑몰\캡처본\cart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41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게시판</a:t>
            </a:r>
          </a:p>
        </p:txBody>
      </p:sp>
      <p:pic>
        <p:nvPicPr>
          <p:cNvPr id="33794" name="Picture 2" descr="C:\Users\user\Desktop\동국 쇼핑몰\캡처본\border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6664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41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게시판</a:t>
            </a:r>
          </a:p>
        </p:txBody>
      </p:sp>
      <p:pic>
        <p:nvPicPr>
          <p:cNvPr id="34818" name="Picture 2" descr="C:\Users\user\Desktop\동국 쇼핑몰\캡처본\border\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8803" y="2167480"/>
            <a:ext cx="747289" cy="5400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9" name="Picture 3" descr="C:\Users\user\Desktop\동국 쇼핑몰\캡처본\border\3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0014" y="769147"/>
            <a:ext cx="1735981" cy="5940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2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3888"/>
            <a:ext cx="9156066" cy="132961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26361" y="1329612"/>
            <a:ext cx="7112175" cy="817351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marL="342900" indent="-342900">
              <a:buAutoNum type="arabicPeriod"/>
            </a:pP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&lt;</a:t>
            </a:r>
            <a:r>
              <a:rPr lang="en-US" altLang="ko-KR" dirty="0" err="1" smtClean="0">
                <a:latin typeface="a옛날목욕탕L" pitchFamily="18" charset="-127"/>
                <a:ea typeface="a옛날목욕탕L" pitchFamily="18" charset="-127"/>
              </a:rPr>
              <a:t>notice.getName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().equals(“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이동국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”))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을 통해서 이동국 이름을 가진 사람은 관리자로 인식하도록 이미지를 설정하였다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pPr marL="342900" indent="-342900">
              <a:buAutoNum type="arabicPeriod"/>
            </a:pP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 smtClean="0">
                <a:latin typeface="a옛날목욕탕L" pitchFamily="18" charset="-127"/>
                <a:ea typeface="a옛날목욕탕L" pitchFamily="18" charset="-127"/>
              </a:rPr>
              <a:t>getName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뿐만 아니라 </a:t>
            </a:r>
            <a:r>
              <a:rPr lang="ko-KR" altLang="en-US" dirty="0" err="1" smtClean="0">
                <a:latin typeface="a옛날목욕탕L" pitchFamily="18" charset="-127"/>
                <a:ea typeface="a옛날목욕탕L" pitchFamily="18" charset="-127"/>
              </a:rPr>
              <a:t>기본키인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Id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로도 가능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21917" y="2733768"/>
            <a:ext cx="7112175" cy="32490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2. &lt;</a:t>
            </a:r>
            <a:r>
              <a:rPr lang="en-US" altLang="ko-KR" dirty="0" err="1" smtClean="0">
                <a:latin typeface="a옛날목욕탕L" pitchFamily="18" charset="-127"/>
                <a:ea typeface="a옛날목욕탕L" pitchFamily="18" charset="-127"/>
              </a:rPr>
              <a:t>notice.getHit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() &gt;= 5)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을 통해서 조회수가 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5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이상이면 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Hot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이미지 출력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5531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499940" y="219439"/>
            <a:ext cx="81139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게시판</a:t>
            </a:r>
          </a:p>
        </p:txBody>
      </p:sp>
      <p:pic>
        <p:nvPicPr>
          <p:cNvPr id="35842" name="Picture 2" descr="C:\Users\user\Desktop\동국 쇼핑몰\캡처본\border\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" y="1280610"/>
            <a:ext cx="9143337" cy="3862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584569" y="843558"/>
            <a:ext cx="3522853" cy="32490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관리자만 글 수정 및 삭제 가능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4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6890" y="219439"/>
            <a:ext cx="107749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3.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디자인</a:t>
            </a:r>
          </a:p>
        </p:txBody>
      </p:sp>
      <p:pic>
        <p:nvPicPr>
          <p:cNvPr id="36866" name="Picture 2" descr="C:\Users\user\Desktop\동국 쇼핑몰\캡처본\border\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75606"/>
            <a:ext cx="9144000" cy="386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74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6890" y="219439"/>
            <a:ext cx="107749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3.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디자인</a:t>
            </a:r>
          </a:p>
        </p:txBody>
      </p:sp>
      <p:pic>
        <p:nvPicPr>
          <p:cNvPr id="37890" name="Picture 2" descr="C:\Users\user\Desktop\동국 쇼핑몰\캡처본\border\6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21600"/>
            <a:ext cx="9144000" cy="3921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584568" y="843558"/>
            <a:ext cx="4452714" cy="324908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관리자가 아닐 시 글 삭제 및 수정 불가능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7484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66890" y="219439"/>
            <a:ext cx="107749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3.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디자인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517395" y="1357596"/>
            <a:ext cx="6978534" cy="571129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${</a:t>
            </a:r>
            <a:r>
              <a:rPr lang="en-US" altLang="ko-KR" dirty="0" err="1" smtClean="0">
                <a:latin typeface="a옛날목욕탕L" pitchFamily="18" charset="-127"/>
                <a:ea typeface="a옛날목욕탕L" pitchFamily="18" charset="-127"/>
              </a:rPr>
              <a:t>sessionId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 </a:t>
            </a:r>
            <a:r>
              <a:rPr lang="en-US" altLang="ko-KR" dirty="0" err="1" smtClean="0">
                <a:latin typeface="a옛날목욕탕L" pitchFamily="18" charset="-127"/>
                <a:ea typeface="a옛날목욕탕L" pitchFamily="18" charset="-127"/>
              </a:rPr>
              <a:t>eq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 “ldg4088”}</a:t>
            </a:r>
          </a:p>
          <a:p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아이디가 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ldg4088</a:t>
            </a:r>
            <a:r>
              <a:rPr lang="ko-KR" altLang="en-US" dirty="0" smtClean="0">
                <a:latin typeface="a옛날목욕탕L" pitchFamily="18" charset="-127"/>
                <a:ea typeface="a옛날목욕탕L" pitchFamily="18" charset="-127"/>
              </a:rPr>
              <a:t>인 사용자만 버튼이 활성화되도록 구현하였습니다</a:t>
            </a:r>
            <a:r>
              <a:rPr lang="en-US" altLang="ko-KR" dirty="0" smtClean="0">
                <a:latin typeface="a옛날목욕탕L" pitchFamily="18" charset="-127"/>
                <a:ea typeface="a옛날목욕탕L" pitchFamily="18" charset="-127"/>
              </a:rPr>
              <a:t>.</a:t>
            </a:r>
            <a:endParaRPr lang="ko-KR" altLang="en-US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59224"/>
            <a:ext cx="9144000" cy="24842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561088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42096" y="219439"/>
            <a:ext cx="1927087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400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번대 에러화면</a:t>
            </a:r>
          </a:p>
        </p:txBody>
      </p:sp>
      <p:pic>
        <p:nvPicPr>
          <p:cNvPr id="38914" name="Picture 2" descr="C:\Users\user\Desktop\동국 쇼핑몰\캡처본\errorpage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95650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967747" y="219439"/>
            <a:ext cx="1875791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1.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주제 선정 이유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3864" y="1548222"/>
            <a:ext cx="8109209" cy="1925346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2000" dirty="0">
                <a:latin typeface="a옛날목욕탕L" pitchFamily="18" charset="-127"/>
                <a:ea typeface="a옛날목욕탕L" pitchFamily="18" charset="-127"/>
              </a:rPr>
              <a:t>우리나라의 법으로 인해서 온라인으로 주류 판매가 금지되어 있다</a:t>
            </a:r>
            <a:r>
              <a:rPr lang="en-US" altLang="ko-KR" sz="20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pPr algn="ctr"/>
            <a:r>
              <a:rPr lang="ko-KR" altLang="en-US" sz="2000" dirty="0">
                <a:latin typeface="a옛날목욕탕L" pitchFamily="18" charset="-127"/>
                <a:ea typeface="a옛날목욕탕L" pitchFamily="18" charset="-127"/>
              </a:rPr>
              <a:t/>
            </a:r>
            <a:br>
              <a:rPr lang="ko-KR" altLang="en-US" sz="2000" dirty="0">
                <a:latin typeface="a옛날목욕탕L" pitchFamily="18" charset="-127"/>
                <a:ea typeface="a옛날목욕탕L" pitchFamily="18" charset="-127"/>
              </a:rPr>
            </a:br>
            <a:r>
              <a:rPr lang="ko-KR" altLang="en-US" sz="2000" dirty="0">
                <a:latin typeface="a옛날목욕탕L" pitchFamily="18" charset="-127"/>
                <a:ea typeface="a옛날목욕탕L" pitchFamily="18" charset="-127"/>
              </a:rPr>
              <a:t>그래서 </a:t>
            </a:r>
            <a:endParaRPr lang="en-US" altLang="ko-KR" sz="2000" dirty="0">
              <a:latin typeface="a옛날목욕탕L" pitchFamily="18" charset="-127"/>
              <a:ea typeface="a옛날목욕탕L" pitchFamily="18" charset="-127"/>
            </a:endParaRPr>
          </a:p>
          <a:p>
            <a:pPr algn="ctr"/>
            <a:r>
              <a:rPr lang="ko-KR" altLang="en-US" sz="2000" dirty="0">
                <a:latin typeface="a옛날목욕탕L" pitchFamily="18" charset="-127"/>
                <a:ea typeface="a옛날목욕탕L" pitchFamily="18" charset="-127"/>
              </a:rPr>
              <a:t>저는 만약 우리나라 </a:t>
            </a:r>
            <a:r>
              <a:rPr lang="ko-KR" altLang="en-US" sz="2000" dirty="0" err="1">
                <a:latin typeface="a옛날목욕탕L" pitchFamily="18" charset="-127"/>
                <a:ea typeface="a옛날목욕탕L" pitchFamily="18" charset="-127"/>
              </a:rPr>
              <a:t>주류법이</a:t>
            </a:r>
            <a:r>
              <a:rPr lang="ko-KR" altLang="en-US" sz="2000" dirty="0">
                <a:latin typeface="a옛날목욕탕L" pitchFamily="18" charset="-127"/>
                <a:ea typeface="a옛날목욕탕L" pitchFamily="18" charset="-127"/>
              </a:rPr>
              <a:t> 풀려서 온라인으로 술을 판매할 수 있다면 어떠한 모습일지 호기심이 생겨 요번 </a:t>
            </a:r>
            <a:r>
              <a:rPr lang="ko-KR" altLang="en-US" sz="2000" dirty="0" err="1">
                <a:latin typeface="a옛날목욕탕L" pitchFamily="18" charset="-127"/>
                <a:ea typeface="a옛날목욕탕L" pitchFamily="18" charset="-127"/>
              </a:rPr>
              <a:t>웹서버</a:t>
            </a:r>
            <a:r>
              <a:rPr lang="ko-KR" altLang="en-US" sz="2000" dirty="0">
                <a:latin typeface="a옛날목욕탕L" pitchFamily="18" charset="-127"/>
                <a:ea typeface="a옛날목욕탕L" pitchFamily="18" charset="-127"/>
              </a:rPr>
              <a:t> 컴퓨팅 수업을 빌미로 주류 쇼핑몰을 제작해 보았습니다</a:t>
            </a:r>
            <a:r>
              <a:rPr lang="en-US" altLang="ko-KR" sz="20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893206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90936" y="219439"/>
            <a:ext cx="102940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회원수정</a:t>
            </a:r>
          </a:p>
        </p:txBody>
      </p:sp>
      <p:pic>
        <p:nvPicPr>
          <p:cNvPr id="39938" name="Picture 2" descr="C:\Users\user\Desktop\동국 쇼핑몰\캡처본\updatemember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73583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9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136861" y="219439"/>
            <a:ext cx="1537558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회원정보 수정</a:t>
            </a:r>
          </a:p>
        </p:txBody>
      </p:sp>
      <p:pic>
        <p:nvPicPr>
          <p:cNvPr id="40962" name="Picture 2" descr="C:\Users\user\Desktop\동국 쇼핑몰\캡처본\updatemember\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9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027858" y="219439"/>
            <a:ext cx="1755566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주문완료 페이지</a:t>
            </a:r>
          </a:p>
        </p:txBody>
      </p:sp>
      <p:pic>
        <p:nvPicPr>
          <p:cNvPr id="41986" name="Picture 2" descr="C:\Users\user\Desktop\동국 쇼핑몰\캡처본\checkoutcancel\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735546"/>
            <a:ext cx="9144000" cy="4407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1090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86000" y="1221600"/>
            <a:ext cx="4572000" cy="1040922"/>
            <a:chOff x="2576736" y="2636912"/>
            <a:chExt cx="4953000" cy="1387896"/>
          </a:xfrm>
        </p:grpSpPr>
        <p:sp>
          <p:nvSpPr>
            <p:cNvPr id="6" name="TextBox 5"/>
            <p:cNvSpPr txBox="1"/>
            <p:nvPr/>
          </p:nvSpPr>
          <p:spPr>
            <a:xfrm>
              <a:off x="3997223" y="2636912"/>
              <a:ext cx="2112036" cy="119006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2600" dirty="0">
                  <a:solidFill>
                    <a:schemeClr val="bg1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감사합니다</a:t>
              </a:r>
              <a:r>
                <a:rPr lang="en-US" altLang="ko-KR" sz="2600" dirty="0">
                  <a:solidFill>
                    <a:schemeClr val="bg1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.</a:t>
              </a:r>
            </a:p>
            <a:p>
              <a:pPr algn="ctr"/>
              <a:endParaRPr lang="ko-KR" altLang="en-US" sz="2600" dirty="0">
                <a:solidFill>
                  <a:schemeClr val="bg1"/>
                </a:solidFill>
                <a:latin typeface="KoPub바탕체 Bold" panose="02020603020101020101" pitchFamily="18" charset="-127"/>
                <a:ea typeface="KoPub바탕체 Bold" panose="02020603020101020101" pitchFamily="18" charset="-127"/>
              </a:endParaRP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76736" y="3717032"/>
              <a:ext cx="4953000" cy="3077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endParaRPr lang="en-US" altLang="ko-KR" sz="9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55066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2286000" y="1221600"/>
            <a:ext cx="4572000" cy="1040922"/>
            <a:chOff x="2576736" y="2636912"/>
            <a:chExt cx="4953000" cy="1387896"/>
          </a:xfrm>
        </p:grpSpPr>
        <p:sp>
          <p:nvSpPr>
            <p:cNvPr id="6" name="TextBox 5"/>
            <p:cNvSpPr txBox="1"/>
            <p:nvPr/>
          </p:nvSpPr>
          <p:spPr>
            <a:xfrm>
              <a:off x="4070158" y="2636912"/>
              <a:ext cx="1966163" cy="65659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600" dirty="0">
                  <a:solidFill>
                    <a:schemeClr val="bg1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2.</a:t>
              </a:r>
              <a:r>
                <a:rPr lang="ko-KR" altLang="en-US" sz="2600" dirty="0">
                  <a:solidFill>
                    <a:schemeClr val="bg1"/>
                  </a:solidFill>
                  <a:latin typeface="KoPub바탕체 Bold" panose="02020603020101020101" pitchFamily="18" charset="-127"/>
                  <a:ea typeface="KoPub바탕체 Bold" panose="02020603020101020101" pitchFamily="18" charset="-127"/>
                </a:rPr>
                <a:t>개발노트</a:t>
              </a:r>
            </a:p>
          </p:txBody>
        </p:sp>
        <p:sp>
          <p:nvSpPr>
            <p:cNvPr id="7" name="직사각형 6"/>
            <p:cNvSpPr/>
            <p:nvPr/>
          </p:nvSpPr>
          <p:spPr>
            <a:xfrm>
              <a:off x="2576736" y="3717032"/>
              <a:ext cx="4953000" cy="307776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pPr algn="ctr"/>
              <a:endParaRPr lang="en-US" altLang="ko-KR" sz="9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20660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57887" y="219439"/>
            <a:ext cx="1295504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2.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개발노트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51520" y="1491631"/>
            <a:ext cx="8707429" cy="86351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1700" dirty="0">
                <a:latin typeface="a옛날목욕탕L" pitchFamily="18" charset="-127"/>
                <a:ea typeface="a옛날목욕탕L" pitchFamily="18" charset="-127"/>
              </a:rPr>
              <a:t>먼저</a:t>
            </a:r>
            <a:r>
              <a:rPr lang="en-US" altLang="ko-KR" sz="1700" dirty="0">
                <a:latin typeface="a옛날목욕탕L" pitchFamily="18" charset="-127"/>
                <a:ea typeface="a옛날목욕탕L" pitchFamily="18" charset="-127"/>
              </a:rPr>
              <a:t>, </a:t>
            </a:r>
          </a:p>
          <a:p>
            <a:pPr algn="ctr"/>
            <a:r>
              <a:rPr lang="ko-KR" altLang="en-US" sz="1700" dirty="0">
                <a:latin typeface="a옛날목욕탕L" pitchFamily="18" charset="-127"/>
                <a:ea typeface="a옛날목욕탕L" pitchFamily="18" charset="-127"/>
              </a:rPr>
              <a:t>소비자 입장에서 생각해보면 어떠한 홈페이지가 좋을지 생각해보았습니다</a:t>
            </a:r>
            <a:r>
              <a:rPr lang="en-US" altLang="ko-KR" sz="17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  <a:p>
            <a:pPr algn="ctr"/>
            <a:r>
              <a:rPr lang="ko-KR" altLang="en-US" sz="1700" dirty="0">
                <a:latin typeface="a옛날목욕탕L" pitchFamily="18" charset="-127"/>
                <a:ea typeface="a옛날목욕탕L" pitchFamily="18" charset="-127"/>
              </a:rPr>
              <a:t>아래 그림은 제가 고려한 </a:t>
            </a:r>
            <a:r>
              <a:rPr lang="en-US" altLang="ko-KR" sz="1700" dirty="0">
                <a:latin typeface="a옛날목욕탕L" pitchFamily="18" charset="-127"/>
                <a:ea typeface="a옛날목욕탕L" pitchFamily="18" charset="-127"/>
              </a:rPr>
              <a:t>6</a:t>
            </a:r>
            <a:r>
              <a:rPr lang="ko-KR" altLang="en-US" sz="1700" dirty="0">
                <a:latin typeface="a옛날목욕탕L" pitchFamily="18" charset="-127"/>
                <a:ea typeface="a옛날목욕탕L" pitchFamily="18" charset="-127"/>
              </a:rPr>
              <a:t>가지 요소입니다</a:t>
            </a:r>
            <a:r>
              <a:rPr lang="en-US" altLang="ko-KR" sz="1700" dirty="0">
                <a:latin typeface="a옛날목욕탕L" pitchFamily="18" charset="-127"/>
                <a:ea typeface="a옛날목욕탕L" pitchFamily="18" charset="-127"/>
              </a:rPr>
              <a:t>.</a:t>
            </a:r>
          </a:p>
        </p:txBody>
      </p:sp>
      <p:pic>
        <p:nvPicPr>
          <p:cNvPr id="43010" name="Picture 2" descr="디자인 목표 - Design, Detail, DESIAN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" t="4690" r="-41" b="27321"/>
          <a:stretch/>
        </p:blipFill>
        <p:spPr bwMode="auto">
          <a:xfrm>
            <a:off x="2677635" y="2366293"/>
            <a:ext cx="3855198" cy="25022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018274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257887" y="219439"/>
            <a:ext cx="1295504" cy="340297"/>
          </a:xfrm>
          <a:prstGeom prst="rect">
            <a:avLst/>
          </a:prstGeom>
        </p:spPr>
        <p:txBody>
          <a:bodyPr wrap="none" lIns="77925" tIns="38963" rIns="77925" bIns="38963">
            <a:spAutoFit/>
          </a:bodyPr>
          <a:lstStyle/>
          <a:p>
            <a:pPr algn="ctr"/>
            <a:r>
              <a:rPr lang="en-US" altLang="ko-KR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2. </a:t>
            </a:r>
            <a:r>
              <a:rPr lang="ko-KR" altLang="en-US" sz="1700" dirty="0">
                <a:solidFill>
                  <a:schemeClr val="bg1"/>
                </a:solidFill>
                <a:latin typeface="KoPub바탕체 Medium" panose="02020603020101020101" pitchFamily="18" charset="-127"/>
                <a:ea typeface="KoPub바탕체 Medium" panose="02020603020101020101" pitchFamily="18" charset="-127"/>
              </a:rPr>
              <a:t>개발노트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23904" y="1854938"/>
            <a:ext cx="8707429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ko-KR" altLang="en-US" sz="1700" dirty="0">
                <a:latin typeface="a옛날목욕탕L" pitchFamily="18" charset="-127"/>
                <a:ea typeface="a옛날목욕탕L" pitchFamily="18" charset="-127"/>
              </a:rPr>
              <a:t>대표 디자인 색상 선정</a:t>
            </a:r>
            <a:endParaRPr lang="en-US" altLang="ko-KR" sz="1700" dirty="0">
              <a:latin typeface="a옛날목욕탕L" pitchFamily="18" charset="-127"/>
              <a:ea typeface="a옛날목욕탕L" pitchFamily="18" charset="-127"/>
            </a:endParaRPr>
          </a:p>
        </p:txBody>
      </p:sp>
      <p:pic>
        <p:nvPicPr>
          <p:cNvPr id="47106" name="Picture 2" descr="Prairie Dust ( similar ) Color | baab8f information | Hsl | Rgb | Pantone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640" y="3327833"/>
            <a:ext cx="1648356" cy="807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직사각형 2"/>
          <p:cNvSpPr/>
          <p:nvPr/>
        </p:nvSpPr>
        <p:spPr>
          <a:xfrm>
            <a:off x="5170220" y="3327833"/>
            <a:ext cx="1794661" cy="8073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7925" tIns="38963" rIns="77925" bIns="38963" spcCol="0"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0" y="2972012"/>
            <a:ext cx="8707429" cy="340297"/>
          </a:xfrm>
          <a:prstGeom prst="rect">
            <a:avLst/>
          </a:prstGeom>
          <a:noFill/>
        </p:spPr>
        <p:txBody>
          <a:bodyPr wrap="square" lIns="77925" tIns="38963" rIns="77925" bIns="38963" rtlCol="0">
            <a:spAutoFit/>
          </a:bodyPr>
          <a:lstStyle/>
          <a:p>
            <a:pPr algn="ctr"/>
            <a:r>
              <a:rPr lang="en-US" altLang="ko-KR" sz="1700" i="1" dirty="0">
                <a:latin typeface="a옛날목욕탕L" pitchFamily="18" charset="-127"/>
                <a:ea typeface="a옛날목욕탕L" pitchFamily="18" charset="-127"/>
              </a:rPr>
              <a:t>#baab8f                                 Black</a:t>
            </a:r>
            <a:endParaRPr lang="en-US" altLang="ko-KR" sz="1700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1604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1920</TotalTime>
  <Words>559</Words>
  <Application>Microsoft Office PowerPoint</Application>
  <PresentationFormat>화면 슬라이드 쇼(16:9)</PresentationFormat>
  <Paragraphs>173</Paragraphs>
  <Slides>63</Slides>
  <Notes>51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63</vt:i4>
      </vt:variant>
    </vt:vector>
  </HeadingPairs>
  <TitlesOfParts>
    <vt:vector size="64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충무디자인PPT템플릿</dc:title>
  <dc:creator>충무디자인</dc:creator>
  <cp:lastModifiedBy>Windows 사용자</cp:lastModifiedBy>
  <cp:revision>192</cp:revision>
  <dcterms:created xsi:type="dcterms:W3CDTF">2011-01-20T00:41:54Z</dcterms:created>
  <dcterms:modified xsi:type="dcterms:W3CDTF">2022-06-24T18:49:13Z</dcterms:modified>
</cp:coreProperties>
</file>